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5"/>
  </p:notesMasterIdLst>
  <p:handoutMasterIdLst>
    <p:handoutMasterId r:id="rId46"/>
  </p:handoutMasterIdLst>
  <p:sldIdLst>
    <p:sldId id="292" r:id="rId3"/>
    <p:sldId id="334" r:id="rId4"/>
    <p:sldId id="335" r:id="rId5"/>
    <p:sldId id="336" r:id="rId6"/>
    <p:sldId id="337" r:id="rId7"/>
    <p:sldId id="338" r:id="rId8"/>
    <p:sldId id="339" r:id="rId9"/>
    <p:sldId id="303" r:id="rId10"/>
    <p:sldId id="304" r:id="rId11"/>
    <p:sldId id="305" r:id="rId12"/>
    <p:sldId id="285" r:id="rId13"/>
    <p:sldId id="286" r:id="rId14"/>
    <p:sldId id="287" r:id="rId15"/>
    <p:sldId id="289" r:id="rId16"/>
    <p:sldId id="288" r:id="rId17"/>
    <p:sldId id="290" r:id="rId18"/>
    <p:sldId id="342" r:id="rId19"/>
    <p:sldId id="308" r:id="rId20"/>
    <p:sldId id="291" r:id="rId21"/>
    <p:sldId id="306" r:id="rId22"/>
    <p:sldId id="311" r:id="rId23"/>
    <p:sldId id="309" r:id="rId24"/>
    <p:sldId id="312" r:id="rId25"/>
    <p:sldId id="313" r:id="rId26"/>
    <p:sldId id="314" r:id="rId27"/>
    <p:sldId id="315" r:id="rId28"/>
    <p:sldId id="317" r:id="rId29"/>
    <p:sldId id="316" r:id="rId30"/>
    <p:sldId id="318" r:id="rId31"/>
    <p:sldId id="322" r:id="rId32"/>
    <p:sldId id="340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41" r:id="rId44"/>
  </p:sldIdLst>
  <p:sldSz cx="9144000" cy="6858000" type="screen4x3"/>
  <p:notesSz cx="9928225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0096"/>
    <a:srgbClr val="0000FF"/>
    <a:srgbClr val="000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1411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698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BFEC2-1D76-424C-826A-7E387331F53F}" type="datetimeFigureOut">
              <a:rPr lang="ko-KR" altLang="en-US" smtClean="0"/>
              <a:t>2018-11-07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698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7B0B1-D9CD-47CD-A296-4A66F1EC439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286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698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A53CC-4250-4E95-95B5-8E430C27A4F3}" type="datetimeFigureOut">
              <a:rPr lang="ko-KR" altLang="en-US" smtClean="0"/>
              <a:t>2018-11-07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698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F7685-EB0A-4B42-8160-CBF1081739D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819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415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F9E050-3CD8-4D1A-A71E-F5C5759F3D61}" type="slidenum"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434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FD4A44-1416-431F-A5E2-85F97CE0220B}" type="slidenum"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425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E19DF2-4093-49AC-AB9D-AC7C3DD0D8E8}" type="slidenum"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786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31013" y="76200"/>
            <a:ext cx="2219325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9863" y="76200"/>
            <a:ext cx="650875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ECE51A-DD2E-414F-9D25-8299C6D741C4}" type="slidenum"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870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76200"/>
            <a:ext cx="8880475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990600"/>
            <a:ext cx="7315200" cy="487680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CFE630-916D-4DB8-A735-89E68F660912}" type="slidenum"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305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76200"/>
            <a:ext cx="8880475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990600"/>
            <a:ext cx="35814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35814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7794A6-D7FE-4C58-B66A-954ABA1E261B}" type="slidenum"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606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7178" y="32050"/>
            <a:ext cx="7772400" cy="659928"/>
          </a:xfr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00006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BED1-A9E5-44D0-A79A-A0DCC693AA08}" type="datetimeFigureOut">
              <a:rPr lang="ko-KR" altLang="en-US" smtClean="0"/>
              <a:t>2018-11-07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114D0E6-C9AF-48F8-9F06-DC5BF2C9BDC5}" type="slidenum">
              <a:rPr lang="ko-KR" altLang="en-US" smtClean="0"/>
              <a:pPr/>
              <a:t>‹#›</a:t>
            </a:fld>
            <a:r>
              <a:rPr lang="en-US" altLang="ko-KR" dirty="0" smtClean="0"/>
              <a:t>/13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3181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2083B-4BDA-4224-9D55-0189C30D9342}" type="slidenum"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10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1053" y="990600"/>
            <a:ext cx="8339823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327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2083B-4BDA-4224-9D55-0189C30D9342}" type="slidenum"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762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1053" y="990600"/>
            <a:ext cx="8339823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8115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BEB2AC-AF3C-4F4B-B029-CF23AFEDCCAF}" type="slidenum"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197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A39DFC-E674-4B81-9051-D61879E458B8}" type="slidenum"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48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32E34D-6FCA-4572-A15B-A234E96B8F9E}" type="slidenum"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035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2087" y="-25241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CBED1-A9E5-44D0-A79A-A0DCC693AA08}" type="datetimeFigureOut">
              <a:rPr lang="ko-KR" altLang="en-US" smtClean="0"/>
              <a:t>2018-11-07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4D0E6-C9AF-48F8-9F06-DC5BF2C9BDC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1" r:id="rId2"/>
    <p:sldLayoutId id="2147483686" r:id="rId3"/>
    <p:sldLayoutId id="2147483687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0066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990600"/>
            <a:ext cx="7315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266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05550" y="653891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 b="1">
                <a:solidFill>
                  <a:schemeClr val="folHlink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66152E-04F3-49E4-A683-A87B8CAAE575}" type="slidenum"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211053" y="84438"/>
            <a:ext cx="8880475" cy="64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title style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 flipV="1">
            <a:off x="280086" y="714375"/>
            <a:ext cx="8518633" cy="10556"/>
          </a:xfrm>
          <a:prstGeom prst="line">
            <a:avLst/>
          </a:prstGeom>
          <a:ln w="38100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5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rebuchet MS" pitchFamily="34" charset="0"/>
          <a:ea typeface="MS PGothic" panose="020B0600070205080204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rebuchet MS" pitchFamily="34" charset="0"/>
          <a:ea typeface="MS PGothic" panose="020B0600070205080204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rebuchet MS" pitchFamily="34" charset="0"/>
          <a:ea typeface="MS PGothic" panose="020B0600070205080204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rebuchet MS" pitchFamily="34" charset="0"/>
          <a:ea typeface="MS PGothic" panose="020B0600070205080204" pitchFamily="34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rebuchet MS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rebuchet MS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rebuchet MS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C1ECC6-B71B-4C2A-A6D0-726D375A71E2}" type="slidenum">
              <a:rPr lang="en-US" altLang="ko-KR" sz="1600" smtClean="0">
                <a:solidFill>
                  <a:schemeClr val="folHlink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ko-KR" sz="1600" dirty="0" smtClean="0">
              <a:solidFill>
                <a:schemeClr val="folHlink"/>
              </a:solidFill>
            </a:endParaRPr>
          </a:p>
        </p:txBody>
      </p:sp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8686800" cy="635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4000" dirty="0" smtClean="0">
                <a:solidFill>
                  <a:srgbClr val="000066"/>
                </a:solidFill>
              </a:rPr>
              <a:t>Compiler Installation Guide</a:t>
            </a:r>
            <a:endParaRPr lang="en-US" altLang="ko-KR" sz="4000" dirty="0">
              <a:solidFill>
                <a:srgbClr val="000066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ko-KR" sz="3200" dirty="0">
                <a:solidFill>
                  <a:srgbClr val="000066"/>
                </a:solidFill>
              </a:rPr>
              <a:t>Design of Intelligent </a:t>
            </a:r>
            <a:r>
              <a:rPr lang="en-US" altLang="ko-KR" sz="3200" dirty="0" err="1">
                <a:solidFill>
                  <a:srgbClr val="000066"/>
                </a:solidFill>
              </a:rPr>
              <a:t>SoC</a:t>
            </a:r>
            <a:r>
              <a:rPr lang="en-US" altLang="ko-KR" sz="3200" dirty="0">
                <a:solidFill>
                  <a:srgbClr val="000066"/>
                </a:solidFill>
              </a:rPr>
              <a:t> Robot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ko-KR" sz="300" dirty="0">
              <a:solidFill>
                <a:srgbClr val="000066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ko-KR" dirty="0">
                <a:solidFill>
                  <a:srgbClr val="000066"/>
                </a:solidFill>
              </a:rPr>
              <a:t>(aka Embedded Systems Design and Implementation)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ko-KR" sz="2000" dirty="0">
                <a:solidFill>
                  <a:srgbClr val="000066"/>
                </a:solidFill>
              </a:rPr>
              <a:t>http://ssl.kaist.ac.kr/class/18fall/socrobotdesign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ko-KR" sz="2200" dirty="0">
              <a:solidFill>
                <a:srgbClr val="000066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ko-KR" sz="2200" dirty="0">
              <a:solidFill>
                <a:srgbClr val="000066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ko-KR" sz="2200" dirty="0">
              <a:solidFill>
                <a:srgbClr val="000066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ko-KR" sz="2200" dirty="0">
              <a:solidFill>
                <a:srgbClr val="000066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ko-KR" sz="2200" dirty="0">
              <a:solidFill>
                <a:srgbClr val="000066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ko-KR" sz="2800" dirty="0">
                <a:solidFill>
                  <a:srgbClr val="000066"/>
                </a:solidFill>
              </a:rPr>
              <a:t>Hoi-Jun </a:t>
            </a:r>
            <a:r>
              <a:rPr lang="en-US" altLang="ko-KR" sz="2800" dirty="0" err="1">
                <a:solidFill>
                  <a:srgbClr val="000066"/>
                </a:solidFill>
              </a:rPr>
              <a:t>Yoo</a:t>
            </a:r>
            <a:endParaRPr lang="en-US" altLang="ko-KR" sz="2200" dirty="0">
              <a:solidFill>
                <a:srgbClr val="000066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ko-KR" sz="4000" b="1" dirty="0">
                <a:solidFill>
                  <a:srgbClr val="000066"/>
                </a:solidFill>
              </a:rPr>
              <a:t>KAIST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ko-KR" sz="2200" dirty="0">
              <a:solidFill>
                <a:srgbClr val="000066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ko-KR" sz="2200" dirty="0">
              <a:solidFill>
                <a:srgbClr val="000066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ko-KR" sz="2200" dirty="0">
              <a:solidFill>
                <a:srgbClr val="000066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ko-KR" sz="2200" dirty="0">
              <a:solidFill>
                <a:srgbClr val="000066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ko-KR" sz="2200" dirty="0">
              <a:solidFill>
                <a:srgbClr val="000066"/>
              </a:solidFill>
            </a:endParaRPr>
          </a:p>
        </p:txBody>
      </p:sp>
      <p:pic>
        <p:nvPicPr>
          <p:cNvPr id="4100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850" y="2284413"/>
            <a:ext cx="2105025" cy="38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2422525"/>
            <a:ext cx="221297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604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301671" y="84438"/>
            <a:ext cx="8880475" cy="648730"/>
          </a:xfrm>
        </p:spPr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Install Other SW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2083B-4BDA-4224-9D55-0189C30D9342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81150" y="1429790"/>
            <a:ext cx="7838901" cy="1058038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buFont typeface="Wingdings" panose="05000000000000000000" pitchFamily="2" charset="2"/>
              <a:buChar char="§"/>
              <a:defRPr/>
            </a:pP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 </a:t>
            </a:r>
            <a:r>
              <a:rPr lang="en-US" altLang="ko-KR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AMAZON2_robot_v1.13.4_package.tar.gz 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20041" y="1097279"/>
            <a:ext cx="2637343" cy="548640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2400" b="1" noProof="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Brain board SW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81150" y="2976187"/>
            <a:ext cx="7838901" cy="1058038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buFont typeface="Wingdings" panose="05000000000000000000" pitchFamily="2" charset="2"/>
              <a:buChar char="§"/>
              <a:defRPr/>
            </a:pP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 Putty https://www.chiark.greenend.org.uk/~sgtatham/putty/latest.html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20041" y="2643676"/>
            <a:ext cx="2637343" cy="548640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2400" b="1" noProof="0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Install Putty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88" y="4076607"/>
            <a:ext cx="6199273" cy="241992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 bwMode="auto">
          <a:xfrm>
            <a:off x="2817341" y="5494922"/>
            <a:ext cx="1696994" cy="40336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56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en-US" dirty="0">
                <a:latin typeface="Trebuchet MS"/>
                <a:ea typeface="MS PGothic" panose="020B0600070205080204" pitchFamily="34" charset="-128"/>
              </a:rPr>
              <a:t>Compiler Installation</a:t>
            </a:r>
            <a:r>
              <a:rPr lang="en-US" altLang="en-US" sz="2400" dirty="0">
                <a:latin typeface="Trebuchet MS"/>
                <a:ea typeface="MS PGothic" panose="020B0600070205080204" pitchFamily="34" charset="-128"/>
              </a:rPr>
              <a:t/>
            </a:r>
            <a:br>
              <a:rPr lang="en-US" altLang="en-US" sz="2400" dirty="0">
                <a:latin typeface="Trebuchet MS"/>
                <a:ea typeface="MS PGothic" panose="020B0600070205080204" pitchFamily="34" charset="-128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81150" y="1429789"/>
            <a:ext cx="7838901" cy="1173711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 </a:t>
            </a:r>
            <a:r>
              <a:rPr lang="en-US" altLang="ko-KR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AMAZON2_robot_v1.13.14_package.tar.gz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to </a:t>
            </a:r>
            <a:r>
              <a:rPr kumimoji="0" lang="en-US" altLang="ko-KR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C:\cygwin\home\&lt;user</a:t>
            </a:r>
            <a:r>
              <a:rPr kumimoji="0" lang="en-US" altLang="ko-KR" sz="2000" b="0" i="1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ID&gt;</a:t>
            </a:r>
            <a:endParaRPr kumimoji="0" lang="ko-KR" altLang="en-US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20041" y="1097279"/>
            <a:ext cx="3337559" cy="548640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Compiler Installation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0730" t="10257" r="8968" b="3461"/>
          <a:stretch/>
        </p:blipFill>
        <p:spPr>
          <a:xfrm>
            <a:off x="1476375" y="2783114"/>
            <a:ext cx="6267449" cy="364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1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en-US" dirty="0" smtClean="0">
                <a:latin typeface="Trebuchet MS"/>
                <a:ea typeface="MS PGothic" panose="020B0600070205080204" pitchFamily="34" charset="-128"/>
              </a:rPr>
              <a:t>Linux Command</a:t>
            </a:r>
            <a:r>
              <a:rPr lang="en-US" altLang="en-US" sz="2400" dirty="0" smtClean="0">
                <a:latin typeface="Trebuchet MS"/>
                <a:ea typeface="MS PGothic" panose="020B0600070205080204" pitchFamily="34" charset="-128"/>
              </a:rPr>
              <a:t/>
            </a:r>
            <a:br>
              <a:rPr lang="en-US" altLang="en-US" sz="2400" dirty="0" smtClean="0">
                <a:latin typeface="Trebuchet MS"/>
                <a:ea typeface="MS PGothic" panose="020B0600070205080204" pitchFamily="34" charset="-128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191963"/>
              </p:ext>
            </p:extLst>
          </p:nvPr>
        </p:nvGraphicFramePr>
        <p:xfrm>
          <a:off x="842735" y="1295400"/>
          <a:ext cx="7534729" cy="4719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96645">
                  <a:extLst>
                    <a:ext uri="{9D8B030D-6E8A-4147-A177-3AD203B41FA5}">
                      <a16:colId xmlns:a16="http://schemas.microsoft.com/office/drawing/2014/main" val="2227009862"/>
                    </a:ext>
                  </a:extLst>
                </a:gridCol>
                <a:gridCol w="5938084">
                  <a:extLst>
                    <a:ext uri="{9D8B030D-6E8A-4147-A177-3AD203B41FA5}">
                      <a16:colId xmlns:a16="http://schemas.microsoft.com/office/drawing/2014/main" val="1091552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222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 directory contents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030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Change the</a:t>
                      </a:r>
                      <a:r>
                        <a:rPr lang="en-US" baseline="0" dirty="0" smtClean="0"/>
                        <a:t> current</a:t>
                      </a:r>
                      <a:r>
                        <a:rPr lang="en-US" dirty="0" smtClean="0"/>
                        <a:t> directory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688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Copy files or directories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56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Rename or move files or directories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396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mkdir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Make a new directory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049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 file’s contents to the standard output device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45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Store and extract files from a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tarfile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(.tar) or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tarball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(.tar.gz or .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tgz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14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 the current directory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60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chmod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 a file’s permissions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58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 a command line screen/window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594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 the system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551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51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en-US" dirty="0">
                <a:latin typeface="Trebuchet MS"/>
                <a:ea typeface="MS PGothic" panose="020B0600070205080204" pitchFamily="34" charset="-128"/>
              </a:rPr>
              <a:t>Compiler Installation</a:t>
            </a:r>
            <a:r>
              <a:rPr lang="en-US" altLang="en-US" sz="2400" dirty="0">
                <a:latin typeface="Trebuchet MS"/>
                <a:ea typeface="MS PGothic" panose="020B0600070205080204" pitchFamily="34" charset="-128"/>
              </a:rPr>
              <a:t/>
            </a:r>
            <a:br>
              <a:rPr lang="en-US" altLang="en-US" sz="2400" dirty="0">
                <a:latin typeface="Trebuchet MS"/>
                <a:ea typeface="MS PGothic" panose="020B0600070205080204" pitchFamily="34" charset="-128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39" y="3088437"/>
            <a:ext cx="7881744" cy="327463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64771" y="1348140"/>
            <a:ext cx="8113222" cy="1501400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Execute Cygwin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000" noProof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below command</a:t>
            </a:r>
            <a:endParaRPr kumimoji="0" lang="en-US" altLang="ko-KR" sz="20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tar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xvzf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AMAZON2_robot_v1.13.4_package.tar.gz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15630"/>
            <a:ext cx="3337559" cy="548640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Compiler Installation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4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en-US" dirty="0">
                <a:latin typeface="Trebuchet MS"/>
                <a:ea typeface="MS PGothic" panose="020B0600070205080204" pitchFamily="34" charset="-128"/>
              </a:rPr>
              <a:t>Compiler Installation</a:t>
            </a:r>
            <a:r>
              <a:rPr lang="en-US" altLang="en-US" sz="2400" dirty="0">
                <a:latin typeface="Trebuchet MS"/>
                <a:ea typeface="MS PGothic" panose="020B0600070205080204" pitchFamily="34" charset="-128"/>
              </a:rPr>
              <a:t/>
            </a:r>
            <a:br>
              <a:rPr lang="en-US" altLang="en-US" sz="2400" dirty="0">
                <a:latin typeface="Trebuchet MS"/>
                <a:ea typeface="MS PGothic" panose="020B0600070205080204" pitchFamily="34" charset="-128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64771" y="1348140"/>
            <a:ext cx="8113222" cy="1584172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to other folder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cd AMAZON2_robot_v1.13.4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ls</a:t>
            </a:r>
            <a:endParaRPr lang="ko-KR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20041" y="1005832"/>
            <a:ext cx="3470563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Compiler </a:t>
            </a:r>
            <a:r>
              <a:rPr lang="en-US" altLang="en-US" sz="2400" b="1" dirty="0"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Installation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70" y="3316781"/>
            <a:ext cx="7514968" cy="330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en-US" dirty="0">
                <a:latin typeface="Trebuchet MS"/>
                <a:ea typeface="MS PGothic" panose="020B0600070205080204" pitchFamily="34" charset="-128"/>
              </a:rPr>
              <a:t>Compiler Installation</a:t>
            </a:r>
            <a:r>
              <a:rPr lang="en-US" altLang="en-US" sz="2400" dirty="0">
                <a:latin typeface="Trebuchet MS"/>
                <a:ea typeface="MS PGothic" panose="020B0600070205080204" pitchFamily="34" charset="-128"/>
              </a:rPr>
              <a:t/>
            </a:r>
            <a:br>
              <a:rPr lang="en-US" altLang="en-US" sz="2400" dirty="0">
                <a:latin typeface="Trebuchet MS"/>
                <a:ea typeface="MS PGothic" panose="020B0600070205080204" pitchFamily="34" charset="-128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70" y="3316781"/>
            <a:ext cx="7514968" cy="330318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64770" y="1346655"/>
            <a:ext cx="7926149" cy="1709584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9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Toolchain unzip</a:t>
            </a:r>
          </a:p>
          <a:p>
            <a:pPr marL="800100" lvl="1" indent="-342900">
              <a:buFontTx/>
              <a:buChar char="-"/>
            </a:pPr>
            <a:r>
              <a:rPr lang="en-US" altLang="ko-K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cd toolchain</a:t>
            </a:r>
          </a:p>
          <a:p>
            <a:pPr marL="800100" lvl="1" indent="-342900">
              <a:buFontTx/>
              <a:buChar char="-"/>
            </a:pPr>
            <a:r>
              <a:rPr lang="en-US" altLang="ko-K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altLang="ko-KR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en-US" altLang="ko-K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ae32000-elf-uclibc-tools-AE32000C-v2.6.4.tar.gz /</a:t>
            </a:r>
            <a:r>
              <a:rPr lang="en-US" altLang="ko-KR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usr</a:t>
            </a:r>
            <a:r>
              <a:rPr lang="en-US" altLang="ko-K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/local</a:t>
            </a:r>
          </a:p>
          <a:p>
            <a:pPr marL="800100" lvl="1" indent="-342900">
              <a:buFontTx/>
              <a:buChar char="-"/>
            </a:pPr>
            <a:r>
              <a:rPr lang="en-US" altLang="ko-K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cd /</a:t>
            </a:r>
            <a:r>
              <a:rPr lang="en-US" altLang="ko-KR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usr</a:t>
            </a:r>
            <a:r>
              <a:rPr lang="en-US" altLang="ko-K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/local</a:t>
            </a:r>
          </a:p>
          <a:p>
            <a:pPr marL="800100" lvl="1" indent="-342900">
              <a:buFontTx/>
              <a:buChar char="-"/>
            </a:pPr>
            <a:r>
              <a:rPr lang="en-US" altLang="ko-K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tar </a:t>
            </a:r>
            <a:r>
              <a:rPr lang="en-US" altLang="ko-KR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xfz</a:t>
            </a:r>
            <a:r>
              <a:rPr lang="en-US" altLang="ko-K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ae32000-elf-uclibc-tools-AE32000C-v2.6.4.tar.gz</a:t>
            </a:r>
            <a:endParaRPr lang="ko-KR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3470563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Compiler Installation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en-US" dirty="0">
                <a:latin typeface="Trebuchet MS"/>
                <a:ea typeface="MS PGothic" panose="020B0600070205080204" pitchFamily="34" charset="-128"/>
              </a:rPr>
              <a:t>Compiler Installation</a:t>
            </a:r>
            <a:r>
              <a:rPr lang="en-US" altLang="en-US" sz="2400" dirty="0">
                <a:latin typeface="Trebuchet MS"/>
                <a:ea typeface="MS PGothic" panose="020B0600070205080204" pitchFamily="34" charset="-128"/>
              </a:rPr>
              <a:t/>
            </a:r>
            <a:br>
              <a:rPr lang="en-US" altLang="en-US" sz="2400" dirty="0">
                <a:latin typeface="Trebuchet MS"/>
                <a:ea typeface="MS PGothic" panose="020B0600070205080204" pitchFamily="34" charset="-128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1" y="3121009"/>
            <a:ext cx="7589519" cy="355875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64771" y="1346654"/>
            <a:ext cx="8113222" cy="1562795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shell 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ile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vi .</a:t>
            </a:r>
            <a:r>
              <a:rPr lang="en-US" altLang="ko-KR" sz="20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bash_profile</a:t>
            </a:r>
            <a:endParaRPr lang="en-US" altLang="ko-KR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following PATH to vi editor and save</a:t>
            </a:r>
            <a:endParaRPr lang="en-US" altLang="ko-KR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PATH=“${PATH}:/</a:t>
            </a:r>
            <a:r>
              <a:rPr lang="en-US" altLang="ko-KR" sz="20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usr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/local/ae32000-elf-uclibc-tools/bin”</a:t>
            </a:r>
            <a:endParaRPr lang="ko-KR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3470563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Compiler Installation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48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en-US" dirty="0">
                <a:latin typeface="Trebuchet MS"/>
                <a:ea typeface="MS PGothic" panose="020B0600070205080204" pitchFamily="34" charset="-128"/>
              </a:rPr>
              <a:t>Compiler Installation</a:t>
            </a:r>
            <a:r>
              <a:rPr lang="en-US" altLang="en-US" sz="2400" dirty="0">
                <a:latin typeface="Trebuchet MS"/>
                <a:ea typeface="MS PGothic" panose="020B0600070205080204" pitchFamily="34" charset="-128"/>
              </a:rPr>
              <a:t/>
            </a:r>
            <a:br>
              <a:rPr lang="en-US" altLang="en-US" sz="2400" dirty="0">
                <a:latin typeface="Trebuchet MS"/>
                <a:ea typeface="MS PGothic" panose="020B0600070205080204" pitchFamily="34" charset="-128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771" y="1346654"/>
            <a:ext cx="8113222" cy="1279315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Verify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installation</a:t>
            </a:r>
            <a:endParaRPr lang="en-US" altLang="ko-KR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source .</a:t>
            </a:r>
            <a:r>
              <a:rPr lang="en-US" altLang="ko-KR" sz="20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bash_profile</a:t>
            </a:r>
            <a:endParaRPr lang="en-US" altLang="ko-KR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ae32000-elf-uclibc-gcc -v</a:t>
            </a:r>
            <a:endParaRPr lang="ko-KR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3470563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Compiler Installation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169" y="2805272"/>
            <a:ext cx="6106011" cy="396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7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en-US" dirty="0">
                <a:latin typeface="Trebuchet MS"/>
                <a:ea typeface="MS PGothic" panose="020B0600070205080204" pitchFamily="34" charset="-128"/>
              </a:rPr>
              <a:t>Driver </a:t>
            </a:r>
            <a:r>
              <a:rPr lang="en-US" altLang="en-US" dirty="0" smtClean="0">
                <a:latin typeface="Trebuchet MS"/>
                <a:ea typeface="MS PGothic" panose="020B0600070205080204" pitchFamily="34" charset="-128"/>
              </a:rPr>
              <a:t>Installation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2871" y="1285051"/>
            <a:ext cx="8113222" cy="1619507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 </a:t>
            </a:r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restart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Click 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trouble shoot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Click 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advanced Options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Restart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360425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USB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Driver Installation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29" y="3717431"/>
            <a:ext cx="2887250" cy="23971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53" y="3684901"/>
            <a:ext cx="2956076" cy="24622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286" y="4100822"/>
            <a:ext cx="3316174" cy="16303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53894" y="5731190"/>
            <a:ext cx="22316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Disable driver signature enforcement</a:t>
            </a:r>
            <a:endParaRPr lang="ko-KR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6168679" y="5077082"/>
            <a:ext cx="940781" cy="18493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55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en-US" dirty="0">
                <a:latin typeface="Trebuchet MS"/>
                <a:ea typeface="MS PGothic" panose="020B0600070205080204" pitchFamily="34" charset="-128"/>
              </a:rPr>
              <a:t>Driver Installation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771" y="1346654"/>
            <a:ext cx="8113222" cy="1280163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mini B USB cable to COM1, COM2 port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3594130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USB Driver Installation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143" y="2669415"/>
            <a:ext cx="2638294" cy="38694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 bwMode="auto">
          <a:xfrm>
            <a:off x="3914171" y="4706431"/>
            <a:ext cx="1092169" cy="60697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5042283" y="4701075"/>
            <a:ext cx="546085" cy="60697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42283" y="5338705"/>
            <a:ext cx="82511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Power switch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47696" y="4116300"/>
            <a:ext cx="82511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USB port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0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301671" y="84438"/>
            <a:ext cx="8880475" cy="64873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Intelligent </a:t>
            </a:r>
            <a:r>
              <a:rPr lang="en-US" altLang="ko-KR" dirty="0" err="1">
                <a:ea typeface="굴림" panose="020B0600000101010101" pitchFamily="50" charset="-127"/>
              </a:rPr>
              <a:t>SoC</a:t>
            </a:r>
            <a:r>
              <a:rPr lang="en-US" altLang="ko-KR" dirty="0">
                <a:ea typeface="굴림" panose="020B0600000101010101" pitchFamily="50" charset="-127"/>
              </a:rPr>
              <a:t> Robot Algorithm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2083B-4BDA-4224-9D55-0189C30D9342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32" y="968634"/>
            <a:ext cx="7928610" cy="533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3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30" y="3136913"/>
            <a:ext cx="3744000" cy="3402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en-US" dirty="0">
                <a:latin typeface="Trebuchet MS"/>
                <a:ea typeface="MS PGothic" panose="020B0600070205080204" pitchFamily="34" charset="-128"/>
              </a:rPr>
              <a:t>Driver Installation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771" y="1346653"/>
            <a:ext cx="8113222" cy="1714885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manager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Other device  right click CP2102 USB to UART Bridge Controller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Update driver  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Browse my computer for driver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ko-KR" alt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AMAZON2_robot_v1.13.4/tools/</a:t>
            </a:r>
            <a:r>
              <a:rPr lang="en-US" altLang="ko-KR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usb_to_serial_driver</a:t>
            </a:r>
            <a:endParaRPr lang="en-US" altLang="ko-KR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358901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USB Driver Installation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176225" y="4634182"/>
            <a:ext cx="2247731" cy="24713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002" y="3136913"/>
            <a:ext cx="3708000" cy="3384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5296574" y="5475192"/>
            <a:ext cx="2709050" cy="25537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43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08" y="2967639"/>
            <a:ext cx="4032000" cy="3636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605" y="2893913"/>
            <a:ext cx="4032000" cy="3645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en-US" dirty="0">
                <a:latin typeface="Trebuchet MS"/>
                <a:ea typeface="MS PGothic" panose="020B0600070205080204" pitchFamily="34" charset="-128"/>
              </a:rPr>
              <a:t>Driver Installation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771" y="1346654"/>
            <a:ext cx="8113222" cy="1620985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manager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Other device  Right click unidentified device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Update driver 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Browse my computer for driver software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Browse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select  AMAZON2_robot_v1.13.4/tools/</a:t>
            </a:r>
            <a:r>
              <a:rPr lang="en-US" altLang="ko-KR" sz="2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usb_driver</a:t>
            </a:r>
            <a:endParaRPr lang="en-US" altLang="ko-KR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Install driver</a:t>
            </a:r>
            <a:endParaRPr lang="en-US" altLang="ko-KR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358901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USB Driver Installation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891503" y="4290060"/>
            <a:ext cx="1203998" cy="4263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951025" y="4751460"/>
            <a:ext cx="1693615" cy="3844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1998" y="4241626"/>
            <a:ext cx="22316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device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Unidentified device</a:t>
            </a:r>
            <a:endParaRPr lang="ko-KR" alt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85605" y="4716413"/>
            <a:ext cx="23850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Universal Serial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controller</a:t>
            </a:r>
          </a:p>
        </p:txBody>
      </p:sp>
    </p:spTree>
    <p:extLst>
      <p:ext uri="{BB962C8B-B14F-4D97-AF65-F5344CB8AC3E}">
        <p14:creationId xmlns:p14="http://schemas.microsoft.com/office/powerpoint/2010/main" val="203930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550" y="2647264"/>
            <a:ext cx="4176000" cy="3996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5627642" y="3426941"/>
            <a:ext cx="2692574" cy="76611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en-US" dirty="0">
                <a:latin typeface="Trebuchet MS"/>
                <a:ea typeface="MS PGothic" panose="020B0600070205080204" pitchFamily="34" charset="-128"/>
              </a:rPr>
              <a:t>Driver Installation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771" y="1346654"/>
            <a:ext cx="8113222" cy="1480192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Connection type : Serial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 line : COM xx (get the number from device manager)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 : 115200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3470563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Putty Configuration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1" y="2953264"/>
            <a:ext cx="3708000" cy="3384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3022772" y="5237244"/>
            <a:ext cx="774356" cy="32127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5753101" y="3606801"/>
            <a:ext cx="654050" cy="1841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dirty="0" smtClean="0">
                <a:latin typeface="Times New Roman" pitchFamily="18" charset="0"/>
              </a:rPr>
              <a:t>COM12</a:t>
            </a:r>
            <a:endParaRPr kumimoji="0" lang="ko-KR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66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en-US" dirty="0">
                <a:latin typeface="Trebuchet MS"/>
                <a:ea typeface="MS PGothic" panose="020B0600070205080204" pitchFamily="34" charset="-128"/>
              </a:rPr>
              <a:t>Driver Installation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771" y="1346654"/>
            <a:ext cx="8113222" cy="1280163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Ae32000c login: root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you can communicate with board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altLang="ko-KR" sz="2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usb_download</a:t>
            </a:r>
            <a:endParaRPr lang="en-US" altLang="ko-KR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435863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Kernal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Ramdisk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Installation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2" y="2823262"/>
            <a:ext cx="5067300" cy="242887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1979225" y="2775429"/>
            <a:ext cx="504895" cy="3844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74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en-US" dirty="0">
                <a:latin typeface="Trebuchet MS"/>
                <a:ea typeface="MS PGothic" panose="020B0600070205080204" pitchFamily="34" charset="-128"/>
              </a:rPr>
              <a:t>Driver Installation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771" y="1455604"/>
            <a:ext cx="8113222" cy="1203776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to AMAZON2_robot_v1.13.4/tools folder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download_usb_nand.bat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download_usb_image.bat</a:t>
            </a:r>
            <a:endParaRPr lang="en-US" altLang="ko-KR" sz="4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435863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Kernal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Ramdisk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Installation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1" y="3109152"/>
            <a:ext cx="4140000" cy="2907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680" y="3316912"/>
            <a:ext cx="3987042" cy="25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5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latin typeface="Trebuchet MS"/>
                <a:ea typeface="MS PGothic" panose="020B0600070205080204" pitchFamily="34" charset="-128"/>
              </a:rPr>
              <a:t>Application SW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771" y="1455604"/>
            <a:ext cx="8113222" cy="1782896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</a:t>
            </a:r>
            <a:r>
              <a:rPr lang="en-US" altLang="ko-KR" sz="2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cygwin</a:t>
            </a:r>
            <a:endParaRPr lang="en-US" altLang="ko-KR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§"/>
              <a:defRPr/>
            </a:pP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below command</a:t>
            </a:r>
            <a:endParaRPr lang="en-US" altLang="ko-KR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cd </a:t>
            </a: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AMAZON2_robot_v1.13.4/</a:t>
            </a:r>
            <a:r>
              <a:rPr lang="en-US" altLang="ko-KR" sz="20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user_app</a:t>
            </a: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20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graphic_test</a:t>
            </a:r>
            <a:endParaRPr lang="en-US" altLang="ko-KR" sz="20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make clean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(delete every files)</a:t>
            </a:r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make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(compile and generate executable file)</a:t>
            </a:r>
            <a:endParaRPr lang="en-US" altLang="ko-KR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460247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 SW </a:t>
            </a:r>
            <a:r>
              <a:rPr lang="en-US" altLang="ko-KR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Complilation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26" y="3415453"/>
            <a:ext cx="4776787" cy="31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7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latin typeface="Trebuchet MS"/>
                <a:ea typeface="MS PGothic" panose="020B0600070205080204" pitchFamily="34" charset="-128"/>
              </a:rPr>
              <a:t>Application SW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771" y="1455604"/>
            <a:ext cx="8113222" cy="4625156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folder </a:t>
            </a:r>
            <a:r>
              <a:rPr lang="en-US" altLang="ko-KR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AMAZON2_robot_v1.13.4/</a:t>
            </a:r>
            <a:r>
              <a:rPr lang="en-US" altLang="ko-KR" sz="20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user_app</a:t>
            </a:r>
            <a:r>
              <a:rPr lang="en-US" altLang="ko-KR" sz="20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  <a:r>
              <a:rPr lang="en-US" altLang="ko-KR" sz="2000" i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graphic_test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to </a:t>
            </a:r>
            <a:r>
              <a:rPr lang="en-US" altLang="ko-KR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AMAZON2_robot_v1.13.4/tools/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putty</a:t>
            </a:r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ae32000c login: </a:t>
            </a: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altLang="ko-KR" sz="20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usb_download</a:t>
            </a:r>
            <a:endParaRPr lang="en-US" altLang="ko-KR" sz="20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</a:t>
            </a:r>
            <a:r>
              <a:rPr lang="en-US" altLang="ko-KR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AMAZON2_robot_v1.13.4/tools/RemoteManCLI.exe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below command to download file PC</a:t>
            </a:r>
            <a:endParaRPr lang="en-US" altLang="ko-KR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Tx/>
              <a:buChar char="-"/>
              <a:defRPr/>
            </a:pPr>
            <a:r>
              <a:rPr lang="en-US" altLang="ko-KR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RemoteMan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&lt;‘q’ to exit&gt; &gt; target </a:t>
            </a:r>
            <a:r>
              <a:rPr lang="en-US" altLang="ko-KR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  <a:endParaRPr lang="en-US" altLang="ko-KR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Tx/>
              <a:buChar char="-"/>
              <a:defRPr/>
            </a:pPr>
            <a:r>
              <a:rPr lang="en-US" altLang="ko-KR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RemoteMan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&lt;‘q’ to exit&gt; &gt; </a:t>
            </a:r>
            <a:r>
              <a:rPr lang="en-US" altLang="ko-KR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rfw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</a:t>
            </a:r>
            <a:r>
              <a:rPr lang="en-US" altLang="ko-KR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mnt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/f0/</a:t>
            </a:r>
            <a:r>
              <a:rPr lang="en-US" altLang="ko-KR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graphic_test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graphic_test</a:t>
            </a:r>
            <a:endParaRPr lang="en-US" altLang="ko-KR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Tx/>
              <a:buChar char="-"/>
              <a:defRPr/>
            </a:pPr>
            <a:r>
              <a:rPr lang="en-US" altLang="ko-KR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RemoteMan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&lt;‘q’ to exit&gt; &gt; run 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ko-K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ko-KR" sz="2000" dirty="0">
                <a:solidFill>
                  <a:schemeClr val="tx1"/>
                </a:solidFill>
              </a:rPr>
              <a:t>※ </a:t>
            </a:r>
            <a:r>
              <a:rPr lang="en-US" altLang="ko-KR" sz="2000" dirty="0" err="1">
                <a:solidFill>
                  <a:schemeClr val="tx1"/>
                </a:solidFill>
              </a:rPr>
              <a:t>rfw</a:t>
            </a:r>
            <a:r>
              <a:rPr lang="en-US" altLang="ko-KR" sz="2000" dirty="0">
                <a:solidFill>
                  <a:schemeClr val="tx1"/>
                </a:solidFill>
              </a:rPr>
              <a:t> /</a:t>
            </a:r>
            <a:r>
              <a:rPr lang="en-US" altLang="ko-KR" sz="2000" dirty="0" err="1">
                <a:solidFill>
                  <a:schemeClr val="tx1"/>
                </a:solidFill>
              </a:rPr>
              <a:t>mnt</a:t>
            </a:r>
            <a:r>
              <a:rPr lang="en-US" altLang="ko-KR" sz="2000" dirty="0">
                <a:solidFill>
                  <a:schemeClr val="tx1"/>
                </a:solidFill>
              </a:rPr>
              <a:t>/f0</a:t>
            </a:r>
            <a:r>
              <a:rPr lang="en-US" altLang="ko-KR" sz="2000" dirty="0" smtClean="0">
                <a:solidFill>
                  <a:schemeClr val="tx1"/>
                </a:solidFill>
              </a:rPr>
              <a:t>/&lt;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file_name</a:t>
            </a:r>
            <a:r>
              <a:rPr lang="en-US" altLang="ko-KR" sz="2000" dirty="0" smtClean="0">
                <a:solidFill>
                  <a:schemeClr val="tx1"/>
                </a:solidFill>
              </a:rPr>
              <a:t>&gt; &lt;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file_name</a:t>
            </a:r>
            <a:r>
              <a:rPr lang="en-US" altLang="ko-KR" sz="2000" dirty="0" smtClean="0">
                <a:solidFill>
                  <a:schemeClr val="tx1"/>
                </a:solidFill>
              </a:rPr>
              <a:t>&gt;</a:t>
            </a:r>
          </a:p>
          <a:p>
            <a:pPr>
              <a:defRPr/>
            </a:pPr>
            <a:r>
              <a:rPr lang="en-US" altLang="ko-KR" sz="2000" b="1" dirty="0" smtClean="0">
                <a:solidFill>
                  <a:srgbClr val="FF0000"/>
                </a:solidFill>
              </a:rPr>
              <a:t>※</a:t>
            </a:r>
            <a:r>
              <a:rPr lang="en-US" altLang="ko-KR" sz="2000" b="1" dirty="0">
                <a:solidFill>
                  <a:srgbClr val="FF0000"/>
                </a:solidFill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if </a:t>
            </a:r>
            <a:r>
              <a:rPr lang="en-US" altLang="ko-KR" sz="20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RemoteManCLI.exe </a:t>
            </a:r>
            <a:r>
              <a:rPr lang="en-US" altLang="ko-K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not identify the board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,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unplug and plug the USB cable</a:t>
            </a:r>
            <a:endParaRPr lang="en-US" altLang="ko-K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460247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Download File  (PC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Board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39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latin typeface="Trebuchet MS"/>
                <a:ea typeface="MS PGothic" panose="020B0600070205080204" pitchFamily="34" charset="-128"/>
              </a:rPr>
              <a:t>Application SW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771" y="1455604"/>
            <a:ext cx="8113222" cy="2151196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putty</a:t>
            </a:r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ae32000c login: </a:t>
            </a: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cd </a:t>
            </a:r>
            <a:r>
              <a:rPr lang="en-US" altLang="ko-KR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sz="20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mnt</a:t>
            </a: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/f0</a:t>
            </a:r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altLang="ko-KR" sz="20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chmod</a:t>
            </a: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777 </a:t>
            </a:r>
            <a:r>
              <a:rPr lang="en-US" altLang="ko-KR" sz="20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graphic_test</a:t>
            </a: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(change </a:t>
            </a:r>
            <a:r>
              <a:rPr lang="en-US" altLang="ko-KR" sz="2000" i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graphic_test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to executable)</a:t>
            </a:r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./</a:t>
            </a:r>
            <a:r>
              <a:rPr lang="en-US" altLang="ko-KR" sz="20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graphic_test</a:t>
            </a: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(execute </a:t>
            </a:r>
            <a:r>
              <a:rPr lang="en-US" altLang="ko-KR" sz="2000" i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graphic_test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file)</a:t>
            </a:r>
            <a:endParaRPr lang="en-US" altLang="ko-KR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460247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Execute File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41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latin typeface="Trebuchet MS"/>
                <a:ea typeface="MS PGothic" panose="020B0600070205080204" pitchFamily="34" charset="-128"/>
              </a:rPr>
              <a:t>Application SW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771" y="1455604"/>
            <a:ext cx="8113222" cy="4625156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putty</a:t>
            </a:r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ae32000c login: </a:t>
            </a: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altLang="ko-KR" sz="20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usb_download</a:t>
            </a:r>
            <a:endParaRPr lang="en-US" altLang="ko-KR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</a:t>
            </a:r>
            <a:r>
              <a:rPr lang="en-US" altLang="ko-KR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AMAZON2_robot_v1.13.4/tools/RemoteManCLI.exe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below command to download file PC</a:t>
            </a:r>
            <a:endParaRPr lang="en-US" altLang="ko-KR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Tx/>
              <a:buChar char="-"/>
              <a:defRPr/>
            </a:pPr>
            <a:r>
              <a:rPr lang="en-US" altLang="ko-KR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RemoteMan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&lt;‘q’ to exit&gt; &gt; target </a:t>
            </a:r>
            <a:r>
              <a:rPr lang="en-US" altLang="ko-KR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  <a:endParaRPr lang="en-US" altLang="ko-KR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Tx/>
              <a:buChar char="-"/>
              <a:defRPr/>
            </a:pPr>
            <a:r>
              <a:rPr lang="en-US" altLang="ko-KR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RemoteMan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&lt;‘q’ to exit&gt; &gt; </a:t>
            </a:r>
            <a:r>
              <a:rPr lang="en-US" altLang="ko-KR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rfr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ko-KR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mnt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/f0/</a:t>
            </a:r>
            <a:r>
              <a:rPr lang="en-US" altLang="ko-KR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graphic_test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graphic_test</a:t>
            </a:r>
            <a:endParaRPr lang="en-US" altLang="ko-KR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Tx/>
              <a:buChar char="-"/>
              <a:defRPr/>
            </a:pPr>
            <a:r>
              <a:rPr lang="en-US" altLang="ko-KR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RemoteMan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&lt;‘q’ to exit&gt; &gt; run 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ko-K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ko-KR" sz="2000" dirty="0">
                <a:solidFill>
                  <a:schemeClr val="tx1"/>
                </a:solidFill>
              </a:rPr>
              <a:t>※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rfr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/</a:t>
            </a:r>
            <a:r>
              <a:rPr lang="en-US" altLang="ko-KR" sz="2000" dirty="0" err="1">
                <a:solidFill>
                  <a:schemeClr val="tx1"/>
                </a:solidFill>
              </a:rPr>
              <a:t>mnt</a:t>
            </a:r>
            <a:r>
              <a:rPr lang="en-US" altLang="ko-KR" sz="2000" dirty="0">
                <a:solidFill>
                  <a:schemeClr val="tx1"/>
                </a:solidFill>
              </a:rPr>
              <a:t>/f0</a:t>
            </a:r>
            <a:r>
              <a:rPr lang="en-US" altLang="ko-KR" sz="2000" dirty="0" smtClean="0">
                <a:solidFill>
                  <a:schemeClr val="tx1"/>
                </a:solidFill>
              </a:rPr>
              <a:t>/&lt;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file_name</a:t>
            </a:r>
            <a:r>
              <a:rPr lang="en-US" altLang="ko-KR" sz="2000" dirty="0" smtClean="0">
                <a:solidFill>
                  <a:schemeClr val="tx1"/>
                </a:solidFill>
              </a:rPr>
              <a:t>&gt; &lt;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file_name</a:t>
            </a:r>
            <a:r>
              <a:rPr lang="en-US" altLang="ko-KR" sz="2000" dirty="0" smtClean="0">
                <a:solidFill>
                  <a:schemeClr val="tx1"/>
                </a:solidFill>
              </a:rPr>
              <a:t>&gt;</a:t>
            </a:r>
          </a:p>
          <a:p>
            <a:pPr>
              <a:defRPr/>
            </a:pPr>
            <a:r>
              <a:rPr lang="en-US" altLang="ko-KR" sz="2000" b="1" dirty="0">
                <a:solidFill>
                  <a:srgbClr val="FF0000"/>
                </a:solidFill>
              </a:rPr>
              <a:t>※ if </a:t>
            </a:r>
            <a:r>
              <a:rPr lang="en-US" altLang="ko-KR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RemoteManCLI.exe </a:t>
            </a:r>
            <a:r>
              <a:rPr lang="en-US" altLang="ko-K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not identify the board</a:t>
            </a:r>
            <a:r>
              <a:rPr lang="en-US" altLang="ko-KR" sz="2000" b="1" dirty="0">
                <a:solidFill>
                  <a:srgbClr val="FF0000"/>
                </a:solidFill>
              </a:rPr>
              <a:t>, unplug and plug the USB cable</a:t>
            </a:r>
            <a:endParaRPr lang="en-US" altLang="ko-K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460247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Upload File  (Board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PC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9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latin typeface="Trebuchet MS"/>
                <a:ea typeface="MS PGothic" panose="020B0600070205080204" pitchFamily="34" charset="-128"/>
              </a:rPr>
              <a:t>Application SW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771" y="1455604"/>
            <a:ext cx="8113222" cy="3684807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Autoplay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Execute designated program after booting automatically.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putty</a:t>
            </a:r>
            <a:endParaRPr lang="en-US" altLang="ko-KR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ae32000c login: root</a:t>
            </a:r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cd /</a:t>
            </a:r>
            <a:r>
              <a:rPr lang="en-US" altLang="ko-KR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mnt</a:t>
            </a:r>
            <a:r>
              <a:rPr lang="en-US" altLang="ko-KR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/f0</a:t>
            </a:r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 </a:t>
            </a:r>
            <a:r>
              <a:rPr lang="en-US" altLang="ko-KR" sz="20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user_init</a:t>
            </a:r>
            <a:endParaRPr lang="en-US" altLang="ko-KR" sz="20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below text to automatically execute </a:t>
            </a:r>
            <a:r>
              <a:rPr lang="en-US" altLang="ko-KR" sz="20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</a:p>
          <a:p>
            <a:pPr marL="800100" lvl="1" indent="-342900">
              <a:buFontTx/>
              <a:buChar char="-"/>
              <a:defRPr/>
            </a:pPr>
            <a:endParaRPr lang="en-US" altLang="ko-KR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Tx/>
              <a:buChar char="-"/>
              <a:defRPr/>
            </a:pPr>
            <a:endParaRPr lang="en-US" altLang="ko-KR" sz="20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Tx/>
              <a:buChar char="-"/>
              <a:defRPr/>
            </a:pPr>
            <a:endParaRPr lang="en-US" altLang="ko-KR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/>
            </a:pPr>
            <a:endParaRPr lang="en-US" altLang="ko-KR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altLang="ko-KR" sz="20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chmod</a:t>
            </a:r>
            <a:r>
              <a:rPr lang="en-US" altLang="ko-KR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777 </a:t>
            </a:r>
            <a:r>
              <a:rPr lang="en-US" altLang="ko-KR" sz="20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user_init</a:t>
            </a:r>
            <a:endParaRPr lang="en-US" altLang="ko-KR" sz="20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460247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App SW </a:t>
            </a:r>
            <a:r>
              <a:rPr lang="en-US" altLang="ko-K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utoplay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1355" y="3658348"/>
            <a:ext cx="1334654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#!/bin/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Cd /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mnt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/f0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./hello &amp;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95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Brain Board Block Diagram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" y="990600"/>
            <a:ext cx="8298180" cy="563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1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latin typeface="Trebuchet MS"/>
                <a:ea typeface="MS PGothic" panose="020B0600070205080204" pitchFamily="34" charset="-128"/>
              </a:rPr>
              <a:t>Demo SW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460247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Demo SW Execution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8994" b="10032"/>
          <a:stretch/>
        </p:blipFill>
        <p:spPr>
          <a:xfrm>
            <a:off x="3375660" y="2348197"/>
            <a:ext cx="5048250" cy="3129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870" y="4632707"/>
            <a:ext cx="251812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m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to start me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 filtering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 bwMode="auto">
          <a:xfrm>
            <a:off x="2752309" y="4781405"/>
            <a:ext cx="623351" cy="103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56544" y="5068062"/>
            <a:ext cx="265617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d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to turn off direct camera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직선 화살표 연결선 17"/>
          <p:cNvCxnSpPr/>
          <p:nvPr/>
        </p:nvCxnSpPr>
        <p:spPr bwMode="auto">
          <a:xfrm>
            <a:off x="2752309" y="5216760"/>
            <a:ext cx="623351" cy="103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642" y="2178651"/>
            <a:ext cx="50577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latin typeface="Trebuchet MS"/>
                <a:ea typeface="MS PGothic" panose="020B0600070205080204" pitchFamily="34" charset="-128"/>
              </a:rPr>
              <a:t>Demo SW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460247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Demo SW Execution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56" y="2259098"/>
            <a:ext cx="5010150" cy="34766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3279891" y="4173936"/>
            <a:ext cx="3642364" cy="36511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4645" y="4676115"/>
            <a:ext cx="248766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to start color inversion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직선 화살표 연결선 12"/>
          <p:cNvCxnSpPr/>
          <p:nvPr/>
        </p:nvCxnSpPr>
        <p:spPr bwMode="auto">
          <a:xfrm>
            <a:off x="2656540" y="4855690"/>
            <a:ext cx="623351" cy="103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직사각형 13"/>
          <p:cNvSpPr/>
          <p:nvPr/>
        </p:nvSpPr>
        <p:spPr bwMode="auto">
          <a:xfrm>
            <a:off x="3279891" y="4786184"/>
            <a:ext cx="773941" cy="1977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1" name="직선 화살표 연결선 20"/>
          <p:cNvCxnSpPr/>
          <p:nvPr/>
        </p:nvCxnSpPr>
        <p:spPr bwMode="auto">
          <a:xfrm>
            <a:off x="2656540" y="5317009"/>
            <a:ext cx="623351" cy="103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직사각형 21"/>
          <p:cNvSpPr/>
          <p:nvPr/>
        </p:nvSpPr>
        <p:spPr bwMode="auto">
          <a:xfrm>
            <a:off x="3279891" y="5247503"/>
            <a:ext cx="773941" cy="1977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4645" y="5153910"/>
            <a:ext cx="251812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m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to start mean filtering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92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latin typeface="Trebuchet MS"/>
                <a:ea typeface="MS PGothic" panose="020B0600070205080204" pitchFamily="34" charset="-128"/>
              </a:rPr>
              <a:t>Demo SW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460247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Demo SW Execution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t="18994"/>
          <a:stretch/>
        </p:blipFill>
        <p:spPr>
          <a:xfrm>
            <a:off x="3375660" y="2026920"/>
            <a:ext cx="5048250" cy="35723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642" y="1857375"/>
            <a:ext cx="5057775" cy="253365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 bwMode="auto">
          <a:xfrm>
            <a:off x="3337556" y="2682888"/>
            <a:ext cx="3642364" cy="38117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8027" y="2610904"/>
            <a:ext cx="181325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front buffer?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back buffer?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직선 화살표 연결선 17"/>
          <p:cNvCxnSpPr/>
          <p:nvPr/>
        </p:nvCxnSpPr>
        <p:spPr bwMode="auto">
          <a:xfrm>
            <a:off x="2714205" y="2862134"/>
            <a:ext cx="623351" cy="103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6302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latin typeface="Trebuchet MS"/>
                <a:ea typeface="MS PGothic" panose="020B0600070205080204" pitchFamily="34" charset="-128"/>
              </a:rPr>
              <a:t>Single Buffering vs Double Buffering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460247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Single Buffering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655953" y="2511818"/>
            <a:ext cx="1456243" cy="67488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buffer</a:t>
            </a:r>
            <a:endParaRPr kumimoji="0" lang="ko-KR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90" y="1954426"/>
            <a:ext cx="1789670" cy="1789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625" y="1954426"/>
            <a:ext cx="2787478" cy="191915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 bwMode="auto">
          <a:xfrm>
            <a:off x="2553730" y="2849261"/>
            <a:ext cx="963827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직선 화살표 연결선 18"/>
          <p:cNvCxnSpPr/>
          <p:nvPr/>
        </p:nvCxnSpPr>
        <p:spPr bwMode="auto">
          <a:xfrm>
            <a:off x="5341723" y="2849261"/>
            <a:ext cx="963827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직사각형 19"/>
          <p:cNvSpPr/>
          <p:nvPr/>
        </p:nvSpPr>
        <p:spPr>
          <a:xfrm>
            <a:off x="764771" y="3891618"/>
            <a:ext cx="5932591" cy="1667851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 continuously draw frame to buffer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continuously display frame from buffer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display </a:t>
            </a: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uncompleted frame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 tearing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53730" y="2965278"/>
            <a:ext cx="9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frame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358198" y="2965278"/>
            <a:ext cx="9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frame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289" y="4699863"/>
            <a:ext cx="3566711" cy="215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8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latin typeface="Trebuchet MS"/>
                <a:ea typeface="MS PGothic" panose="020B0600070205080204" pitchFamily="34" charset="-128"/>
              </a:rPr>
              <a:t>Single Buffering vs Double Buffering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460247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Double Buffering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90" y="2102787"/>
            <a:ext cx="1789670" cy="1789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625" y="1935551"/>
            <a:ext cx="2787478" cy="191915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 bwMode="auto">
          <a:xfrm flipV="1">
            <a:off x="2502191" y="2272097"/>
            <a:ext cx="738164" cy="65348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직선 화살표 연결선 18"/>
          <p:cNvCxnSpPr/>
          <p:nvPr/>
        </p:nvCxnSpPr>
        <p:spPr bwMode="auto">
          <a:xfrm flipV="1">
            <a:off x="5358198" y="2729281"/>
            <a:ext cx="947352" cy="89217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직사각형 19"/>
          <p:cNvSpPr/>
          <p:nvPr/>
        </p:nvSpPr>
        <p:spPr>
          <a:xfrm>
            <a:off x="764771" y="4620617"/>
            <a:ext cx="5932591" cy="1425956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 continuously draw frame to </a:t>
            </a:r>
            <a:r>
              <a:rPr lang="en-US" altLang="ko-K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buffer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continuously display frame from 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 buffer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always display completed frame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buffer stores latest frame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28889" y="2628290"/>
            <a:ext cx="9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frame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698215" y="3279885"/>
            <a:ext cx="9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frame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 bwMode="auto">
          <a:xfrm>
            <a:off x="3387604" y="3400818"/>
            <a:ext cx="1874726" cy="45882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Front buffer</a:t>
            </a:r>
            <a:endParaRPr kumimoji="0" lang="ko-KR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3387604" y="2042683"/>
            <a:ext cx="1874726" cy="45882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Back buffer</a:t>
            </a:r>
            <a:endParaRPr kumimoji="0" lang="ko-KR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80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latin typeface="Trebuchet MS"/>
                <a:ea typeface="MS PGothic" panose="020B0600070205080204" pitchFamily="34" charset="-128"/>
              </a:rPr>
              <a:t>Single Buffering vs Double Buffering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460247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Double Buffering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90" y="2102787"/>
            <a:ext cx="1789670" cy="1789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625" y="1935551"/>
            <a:ext cx="2787478" cy="191915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 bwMode="auto">
          <a:xfrm>
            <a:off x="2502191" y="2925581"/>
            <a:ext cx="743517" cy="72363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직선 화살표 연결선 18"/>
          <p:cNvCxnSpPr/>
          <p:nvPr/>
        </p:nvCxnSpPr>
        <p:spPr bwMode="auto">
          <a:xfrm>
            <a:off x="5420497" y="2281881"/>
            <a:ext cx="885053" cy="4474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직사각형 19"/>
          <p:cNvSpPr/>
          <p:nvPr/>
        </p:nvSpPr>
        <p:spPr>
          <a:xfrm>
            <a:off x="764771" y="4620617"/>
            <a:ext cx="7860245" cy="1267954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display the latest frame, monitor should load frame from other buffer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 of front buffer and back buffer changes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called flipping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28889" y="2795258"/>
            <a:ext cx="9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frame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303623" y="2556249"/>
            <a:ext cx="9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frame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 bwMode="auto">
          <a:xfrm>
            <a:off x="3387604" y="3400818"/>
            <a:ext cx="1874726" cy="45882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Back buffer</a:t>
            </a:r>
            <a:endParaRPr kumimoji="0" lang="ko-KR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3387604" y="2042683"/>
            <a:ext cx="1874726" cy="45882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Front buffer</a:t>
            </a:r>
            <a:endParaRPr kumimoji="0" lang="ko-KR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08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/>
                <a:ea typeface="MS PGothic" panose="020B0600070205080204" pitchFamily="34" charset="-128"/>
              </a:rPr>
              <a:t>Single Buffering vs Double Buffering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460247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Double Buffering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90" y="2406790"/>
            <a:ext cx="1789670" cy="17896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625" y="2239554"/>
            <a:ext cx="2787478" cy="1919156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 bwMode="auto">
          <a:xfrm>
            <a:off x="2502191" y="3229584"/>
            <a:ext cx="743517" cy="72363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직선 화살표 연결선 12"/>
          <p:cNvCxnSpPr/>
          <p:nvPr/>
        </p:nvCxnSpPr>
        <p:spPr bwMode="auto">
          <a:xfrm>
            <a:off x="5420497" y="2585884"/>
            <a:ext cx="885053" cy="4474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728889" y="3099261"/>
            <a:ext cx="9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frame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303623" y="2860252"/>
            <a:ext cx="9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frame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 bwMode="auto">
          <a:xfrm>
            <a:off x="3387604" y="3704821"/>
            <a:ext cx="1874726" cy="45882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Back buffer</a:t>
            </a:r>
            <a:endParaRPr kumimoji="0" lang="ko-KR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387604" y="2346686"/>
            <a:ext cx="1874726" cy="45882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Front buffer</a:t>
            </a:r>
            <a:endParaRPr kumimoji="0" lang="ko-KR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64771" y="5603286"/>
            <a:ext cx="5932591" cy="805876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5 to load AMAZON2.bmp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6 to draw AMAZON2.bmp to back buffer 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20" y="4261887"/>
            <a:ext cx="1367094" cy="93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7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/>
                <a:ea typeface="MS PGothic" panose="020B0600070205080204" pitchFamily="34" charset="-128"/>
              </a:rPr>
              <a:t>Single Buffering vs Double Buffering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460247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Double Buffering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90" y="2406790"/>
            <a:ext cx="1789670" cy="17896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625" y="2239554"/>
            <a:ext cx="2787478" cy="1919156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 bwMode="auto">
          <a:xfrm flipV="1">
            <a:off x="2502191" y="2558642"/>
            <a:ext cx="752737" cy="67094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직선 화살표 연결선 12"/>
          <p:cNvCxnSpPr/>
          <p:nvPr/>
        </p:nvCxnSpPr>
        <p:spPr bwMode="auto">
          <a:xfrm flipV="1">
            <a:off x="5419288" y="3033284"/>
            <a:ext cx="886262" cy="91993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728889" y="3099261"/>
            <a:ext cx="9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frame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66486" y="3592100"/>
            <a:ext cx="9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frame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 bwMode="auto">
          <a:xfrm>
            <a:off x="3387604" y="3704821"/>
            <a:ext cx="1874726" cy="45882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Front buffer</a:t>
            </a:r>
            <a:endParaRPr kumimoji="0" lang="ko-KR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387604" y="2346686"/>
            <a:ext cx="1874726" cy="45882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Back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buffer</a:t>
            </a:r>
            <a:endParaRPr kumimoji="0" lang="ko-KR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64771" y="5603286"/>
            <a:ext cx="5932591" cy="805876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0 to flip back buffer and front buffer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20" y="4261887"/>
            <a:ext cx="1367094" cy="9395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48940" y="2729192"/>
            <a:ext cx="691644" cy="47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7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/>
                <a:ea typeface="MS PGothic" panose="020B0600070205080204" pitchFamily="34" charset="-128"/>
              </a:rPr>
              <a:t>Single Buffering vs Double Buffering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460247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Double Buffering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90" y="2406790"/>
            <a:ext cx="1789670" cy="17896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625" y="2239554"/>
            <a:ext cx="2787478" cy="1919156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 bwMode="auto">
          <a:xfrm flipV="1">
            <a:off x="2502191" y="2558642"/>
            <a:ext cx="752737" cy="67094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직선 화살표 연결선 12"/>
          <p:cNvCxnSpPr/>
          <p:nvPr/>
        </p:nvCxnSpPr>
        <p:spPr bwMode="auto">
          <a:xfrm flipV="1">
            <a:off x="5419288" y="3033284"/>
            <a:ext cx="886262" cy="91993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728889" y="3099261"/>
            <a:ext cx="9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frame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66486" y="3592100"/>
            <a:ext cx="9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frame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 bwMode="auto">
          <a:xfrm>
            <a:off x="3387604" y="3704821"/>
            <a:ext cx="1874726" cy="45882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Front buffer</a:t>
            </a:r>
            <a:endParaRPr kumimoji="0" lang="ko-KR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387604" y="2346686"/>
            <a:ext cx="1874726" cy="45882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Back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buffer</a:t>
            </a:r>
            <a:endParaRPr kumimoji="0" lang="ko-KR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64771" y="5603286"/>
            <a:ext cx="5932591" cy="805876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2 to draw red rectangular to back buffer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20" y="4261887"/>
            <a:ext cx="1367094" cy="9395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48940" y="2729192"/>
            <a:ext cx="691644" cy="4753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037" y="1759411"/>
            <a:ext cx="499860" cy="5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8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/>
                <a:ea typeface="MS PGothic" panose="020B0600070205080204" pitchFamily="34" charset="-128"/>
              </a:rPr>
              <a:t>Single Buffering vs Double Buffering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460247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Double Buffering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90" y="2406790"/>
            <a:ext cx="1789670" cy="17896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625" y="2239554"/>
            <a:ext cx="2787478" cy="1919156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 bwMode="auto">
          <a:xfrm>
            <a:off x="2502191" y="3229584"/>
            <a:ext cx="735959" cy="72363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직선 화살표 연결선 12"/>
          <p:cNvCxnSpPr/>
          <p:nvPr/>
        </p:nvCxnSpPr>
        <p:spPr bwMode="auto">
          <a:xfrm>
            <a:off x="5436066" y="2621048"/>
            <a:ext cx="869484" cy="41223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728889" y="3099261"/>
            <a:ext cx="9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frame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48410" y="2331082"/>
            <a:ext cx="9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frame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 bwMode="auto">
          <a:xfrm>
            <a:off x="3387604" y="3704821"/>
            <a:ext cx="1874726" cy="45882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Back buffer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387604" y="2346686"/>
            <a:ext cx="1874726" cy="45882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Front buffer</a:t>
            </a:r>
            <a:endParaRPr kumimoji="0" lang="ko-KR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64771" y="5603286"/>
            <a:ext cx="5932591" cy="805876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0 to flip back buffer and front buffer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20" y="4261887"/>
            <a:ext cx="1367094" cy="9395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037" y="1759411"/>
            <a:ext cx="499860" cy="5057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076" y="2723878"/>
            <a:ext cx="499860" cy="5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2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Brain Board (Main Board)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55" y="3877042"/>
            <a:ext cx="6460438" cy="282334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01653" y="3877042"/>
            <a:ext cx="1626900" cy="474916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Bottom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01653" y="857597"/>
            <a:ext cx="1626900" cy="474916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Top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938" y="857597"/>
            <a:ext cx="4373432" cy="268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/>
                <a:ea typeface="MS PGothic" panose="020B0600070205080204" pitchFamily="34" charset="-128"/>
              </a:rPr>
              <a:t>Single Buffering vs Double Buffering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460247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Double Buffering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90" y="2406790"/>
            <a:ext cx="1789670" cy="17896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625" y="2239554"/>
            <a:ext cx="2787478" cy="1919156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 bwMode="auto">
          <a:xfrm>
            <a:off x="2502191" y="3229584"/>
            <a:ext cx="735959" cy="72363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직선 화살표 연결선 12"/>
          <p:cNvCxnSpPr/>
          <p:nvPr/>
        </p:nvCxnSpPr>
        <p:spPr bwMode="auto">
          <a:xfrm>
            <a:off x="5436066" y="2621048"/>
            <a:ext cx="869484" cy="41223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728889" y="3099261"/>
            <a:ext cx="9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frame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 bwMode="auto">
          <a:xfrm>
            <a:off x="3387604" y="3704821"/>
            <a:ext cx="1874726" cy="45882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Back buffer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387604" y="2346686"/>
            <a:ext cx="1874726" cy="45882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Front buffer</a:t>
            </a:r>
            <a:endParaRPr kumimoji="0" lang="ko-KR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64771" y="5603286"/>
            <a:ext cx="5932591" cy="805876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ko-KR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 back buffer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037" y="1759411"/>
            <a:ext cx="499860" cy="5057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076" y="2723878"/>
            <a:ext cx="499860" cy="5057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48410" y="2331082"/>
            <a:ext cx="9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285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Trebuchet MS"/>
                <a:ea typeface="MS PGothic" panose="020B0600070205080204" pitchFamily="34" charset="-128"/>
              </a:rPr>
              <a:t>Single Buffering vs Double Buffering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460247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Double Buffering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90" y="2406790"/>
            <a:ext cx="1789670" cy="17896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625" y="2239554"/>
            <a:ext cx="2787478" cy="1919156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 bwMode="auto">
          <a:xfrm flipV="1">
            <a:off x="2502191" y="2583809"/>
            <a:ext cx="710792" cy="64577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직선 화살표 연결선 12"/>
          <p:cNvCxnSpPr/>
          <p:nvPr/>
        </p:nvCxnSpPr>
        <p:spPr bwMode="auto">
          <a:xfrm flipV="1">
            <a:off x="5436066" y="3033284"/>
            <a:ext cx="869484" cy="92814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728889" y="3099261"/>
            <a:ext cx="9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frame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66486" y="3592100"/>
            <a:ext cx="9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frame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 bwMode="auto">
          <a:xfrm>
            <a:off x="3387604" y="3704821"/>
            <a:ext cx="1874726" cy="45882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buffer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387604" y="2346686"/>
            <a:ext cx="1874726" cy="45882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Back buffer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64771" y="5603286"/>
            <a:ext cx="5932591" cy="805876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0 to flip back buffer and front buffer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037" y="1759411"/>
            <a:ext cx="499860" cy="5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9" y="2110374"/>
            <a:ext cx="5845778" cy="3414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latin typeface="Trebuchet MS"/>
                <a:ea typeface="MS PGothic" panose="020B0600070205080204" pitchFamily="34" charset="-128"/>
              </a:rPr>
              <a:t>Demo SW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317057" y="6883970"/>
            <a:ext cx="2895600" cy="457200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0041" y="1005832"/>
            <a:ext cx="4602479" cy="558438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Demo SW Execution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t="18994"/>
          <a:stretch/>
        </p:blipFill>
        <p:spPr>
          <a:xfrm>
            <a:off x="4095750" y="2415109"/>
            <a:ext cx="5048250" cy="35723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732" y="2245564"/>
            <a:ext cx="5057775" cy="253365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 bwMode="auto">
          <a:xfrm>
            <a:off x="4057646" y="3114713"/>
            <a:ext cx="3642364" cy="1545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8" name="직선 화살표 연결선 17"/>
          <p:cNvCxnSpPr>
            <a:endCxn id="11" idx="1"/>
          </p:cNvCxnSpPr>
          <p:nvPr/>
        </p:nvCxnSpPr>
        <p:spPr bwMode="auto">
          <a:xfrm>
            <a:off x="1578634" y="3259243"/>
            <a:ext cx="2479012" cy="936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직사각형 10"/>
          <p:cNvSpPr/>
          <p:nvPr/>
        </p:nvSpPr>
        <p:spPr bwMode="auto">
          <a:xfrm>
            <a:off x="4057646" y="3269245"/>
            <a:ext cx="3642364" cy="16735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3" name="직선 화살표 연결선 12"/>
          <p:cNvCxnSpPr>
            <a:endCxn id="15" idx="1"/>
          </p:cNvCxnSpPr>
          <p:nvPr/>
        </p:nvCxnSpPr>
        <p:spPr bwMode="auto">
          <a:xfrm flipV="1">
            <a:off x="1155940" y="3191979"/>
            <a:ext cx="2901706" cy="1809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4734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Brain Board (Main Board)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1653" y="3877042"/>
            <a:ext cx="1626900" cy="474916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Bottom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01653" y="857597"/>
            <a:ext cx="1626900" cy="474916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Top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16432" b="50000"/>
          <a:stretch/>
        </p:blipFill>
        <p:spPr>
          <a:xfrm>
            <a:off x="2645063" y="819812"/>
            <a:ext cx="4551684" cy="292447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50437" r="1895"/>
          <a:stretch/>
        </p:blipFill>
        <p:spPr>
          <a:xfrm>
            <a:off x="2719876" y="3847561"/>
            <a:ext cx="5413141" cy="293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3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Brain Board (Main Board)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1626869"/>
            <a:ext cx="6600825" cy="481245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01653" y="857597"/>
            <a:ext cx="4232909" cy="548640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Connector Pin Information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1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1053" y="137778"/>
            <a:ext cx="8880475" cy="648730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ko-KR" sz="3200" dirty="0" err="1">
                <a:ea typeface="굴림" panose="020B0600000101010101" pitchFamily="50" charset="-127"/>
              </a:rPr>
              <a:t>SoC</a:t>
            </a:r>
            <a:r>
              <a:rPr lang="en-US" altLang="ko-KR" sz="3200" dirty="0">
                <a:ea typeface="굴림" panose="020B0600000101010101" pitchFamily="50" charset="-127"/>
              </a:rPr>
              <a:t> Brain Board Development Environment</a:t>
            </a:r>
            <a:r>
              <a:rPr lang="en-US" altLang="en-US" sz="2000" dirty="0">
                <a:latin typeface="Trebuchet MS"/>
                <a:ea typeface="MS PGothic" panose="020B0600070205080204" pitchFamily="34" charset="-128"/>
              </a:rPr>
              <a:t/>
            </a:r>
            <a:br>
              <a:rPr lang="en-US" altLang="en-US" sz="2000" dirty="0">
                <a:latin typeface="Trebuchet MS"/>
                <a:ea typeface="MS PGothic" panose="020B0600070205080204" pitchFamily="34" charset="-128"/>
              </a:rPr>
            </a:b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90EDA-5946-4027-9237-8903E894E065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81150" y="1429789"/>
            <a:ext cx="7838901" cy="2164311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PC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SoC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Brain Board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USB Mini B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-type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Cable, 2ea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DC 5V Power Adapter (2A)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NTSC output Camera (12V)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20041" y="1097279"/>
            <a:ext cx="2344189" cy="548640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Hardware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1150" y="4122189"/>
            <a:ext cx="7838901" cy="2164311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OS: Windows7(Recommended), Windows 8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Cygwin (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gcc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operation environment)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AE32000C Compiler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USB Download Program, USB Drive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Hyper Terminal</a:t>
            </a:r>
            <a:r>
              <a:rPr kumimoji="0" lang="en-US" altLang="ko-KR" sz="20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Putty)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0041" y="3789679"/>
            <a:ext cx="2344189" cy="548640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Software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585" y="2242327"/>
            <a:ext cx="629164" cy="4740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022250"/>
            <a:ext cx="867458" cy="86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0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301671" y="84438"/>
            <a:ext cx="8880475" cy="648730"/>
          </a:xfrm>
        </p:spPr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Install Cygwin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2083B-4BDA-4224-9D55-0189C30D9342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81150" y="1429789"/>
            <a:ext cx="7838901" cy="2082845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Unzip </a:t>
            </a:r>
            <a:r>
              <a:rPr lang="en-US" altLang="ko-KR" sz="20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cygwin_source.zip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Execute </a:t>
            </a:r>
            <a:r>
              <a:rPr lang="en-US" altLang="ko-KR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altLang="ko-KR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ygwin_source</a:t>
            </a:r>
            <a:r>
              <a:rPr kumimoji="0" lang="en-US" altLang="ko-KR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/setup.exe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Set Root Directory to </a:t>
            </a:r>
            <a:r>
              <a:rPr kumimoji="0" lang="en-US" altLang="ko-KR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C:\Cygwin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000" noProof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 For : All Users</a:t>
            </a:r>
          </a:p>
          <a:p>
            <a:pPr marL="342900" lvl="0" indent="-342900">
              <a:buFont typeface="Wingdings" panose="05000000000000000000" pitchFamily="2" charset="2"/>
              <a:buChar char="§"/>
              <a:defRPr/>
            </a:pP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Text File Type: Unix / binary Check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20041" y="1097279"/>
            <a:ext cx="2344189" cy="548640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2400" b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Install Cygwin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06" y="3747064"/>
            <a:ext cx="3740625" cy="2791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091" y="3747064"/>
            <a:ext cx="3758960" cy="279184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 bwMode="auto">
          <a:xfrm>
            <a:off x="7241059" y="6268995"/>
            <a:ext cx="650790" cy="19770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41059" y="5948810"/>
            <a:ext cx="109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endParaRPr lang="ko-KR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3133813" y="6268995"/>
            <a:ext cx="650790" cy="19770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3813" y="5948810"/>
            <a:ext cx="109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endParaRPr lang="ko-KR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99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01" y="2777038"/>
            <a:ext cx="4644000" cy="343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301671" y="84438"/>
            <a:ext cx="8880475" cy="648730"/>
          </a:xfrm>
        </p:spPr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Install Cygwin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2083B-4BDA-4224-9D55-0189C30D9342}" type="slidenum">
              <a:rPr kumimoji="0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srgbClr val="B2B2B2"/>
                </a:solidFill>
                <a:effectLst/>
                <a:uLnTx/>
                <a:uFillTx/>
                <a:latin typeface="Trebuchet MS" panose="020B0603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B2B2B2"/>
              </a:solidFill>
              <a:effectLst/>
              <a:uLnTx/>
              <a:uFillTx/>
              <a:latin typeface="Trebuchet MS" panose="020B0603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81150" y="1429790"/>
            <a:ext cx="7838901" cy="1058038"/>
          </a:xfrm>
          <a:prstGeom prst="rect">
            <a:avLst/>
          </a:prstGeom>
          <a:noFill/>
          <a:ln w="38100">
            <a:solidFill>
              <a:srgbClr val="0000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Package : All Install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20041" y="1097279"/>
            <a:ext cx="2344189" cy="548640"/>
          </a:xfrm>
          <a:prstGeom prst="roundRect">
            <a:avLst/>
          </a:prstGeom>
          <a:solidFill>
            <a:srgbClr val="000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2400" b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Install Cygwin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3426941" y="5875571"/>
            <a:ext cx="650790" cy="19770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6941" y="5537482"/>
            <a:ext cx="109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endParaRPr lang="ko-KR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621" y="2777038"/>
            <a:ext cx="4083232" cy="300703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350" y="4171986"/>
            <a:ext cx="1332000" cy="864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 bwMode="auto">
          <a:xfrm>
            <a:off x="6539534" y="5506239"/>
            <a:ext cx="650790" cy="19770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39534" y="5168150"/>
            <a:ext cx="109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endParaRPr lang="ko-KR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7409391" y="4714985"/>
            <a:ext cx="650790" cy="19770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05518" y="4603986"/>
            <a:ext cx="109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ko-KR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1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521</TotalTime>
  <Words>1128</Words>
  <Application>Microsoft Office PowerPoint</Application>
  <PresentationFormat>화면 슬라이드 쇼(4:3)</PresentationFormat>
  <Paragraphs>351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ＭＳ Ｐゴシック</vt:lpstr>
      <vt:lpstr>ＭＳ Ｐゴシック</vt:lpstr>
      <vt:lpstr>굴림</vt:lpstr>
      <vt:lpstr>맑은 고딕</vt:lpstr>
      <vt:lpstr>Arial</vt:lpstr>
      <vt:lpstr>Calibri</vt:lpstr>
      <vt:lpstr>Times New Roman</vt:lpstr>
      <vt:lpstr>Trebuchet MS</vt:lpstr>
      <vt:lpstr>Wingdings</vt:lpstr>
      <vt:lpstr>Office 테마</vt:lpstr>
      <vt:lpstr>Blank Presentation</vt:lpstr>
      <vt:lpstr>PowerPoint 프레젠테이션</vt:lpstr>
      <vt:lpstr>Intelligent SoC Robot Algorithm</vt:lpstr>
      <vt:lpstr>Brain Board Block Diagram</vt:lpstr>
      <vt:lpstr>Brain Board (Main Board)</vt:lpstr>
      <vt:lpstr>Brain Board (Main Board)</vt:lpstr>
      <vt:lpstr>Brain Board (Main Board)</vt:lpstr>
      <vt:lpstr>SoC Brain Board Development Environment </vt:lpstr>
      <vt:lpstr>Install Cygwin</vt:lpstr>
      <vt:lpstr>Install Cygwin</vt:lpstr>
      <vt:lpstr>Install Other SW</vt:lpstr>
      <vt:lpstr>Compiler Installation </vt:lpstr>
      <vt:lpstr>Linux Command </vt:lpstr>
      <vt:lpstr>Compiler Installation </vt:lpstr>
      <vt:lpstr>Compiler Installation </vt:lpstr>
      <vt:lpstr>Compiler Installation </vt:lpstr>
      <vt:lpstr>Compiler Installation </vt:lpstr>
      <vt:lpstr>Compiler Installation </vt:lpstr>
      <vt:lpstr>Driver Installation</vt:lpstr>
      <vt:lpstr>Driver Installation</vt:lpstr>
      <vt:lpstr>Driver Installation</vt:lpstr>
      <vt:lpstr>Driver Installation</vt:lpstr>
      <vt:lpstr>Driver Installation</vt:lpstr>
      <vt:lpstr>Driver Installation</vt:lpstr>
      <vt:lpstr>Driver Installation</vt:lpstr>
      <vt:lpstr>Application SW</vt:lpstr>
      <vt:lpstr>Application SW</vt:lpstr>
      <vt:lpstr>Application SW</vt:lpstr>
      <vt:lpstr>Application SW</vt:lpstr>
      <vt:lpstr>Application SW</vt:lpstr>
      <vt:lpstr>Demo SW</vt:lpstr>
      <vt:lpstr>Demo SW</vt:lpstr>
      <vt:lpstr>Demo SW</vt:lpstr>
      <vt:lpstr>Single Buffering vs Double Buffering </vt:lpstr>
      <vt:lpstr>Single Buffering vs Double Buffering </vt:lpstr>
      <vt:lpstr>Single Buffering vs Double Buffering </vt:lpstr>
      <vt:lpstr>Single Buffering vs Double Buffering </vt:lpstr>
      <vt:lpstr>Single Buffering vs Double Buffering </vt:lpstr>
      <vt:lpstr>Single Buffering vs Double Buffering </vt:lpstr>
      <vt:lpstr>Single Buffering vs Double Buffering </vt:lpstr>
      <vt:lpstr>Single Buffering vs Double Buffering </vt:lpstr>
      <vt:lpstr>Single Buffering vs Double Buffering </vt:lpstr>
      <vt:lpstr>Demo SW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광태</dc:creator>
  <cp:lastModifiedBy>Windows 사용자</cp:lastModifiedBy>
  <cp:revision>96</cp:revision>
  <cp:lastPrinted>2018-11-05T06:56:44Z</cp:lastPrinted>
  <dcterms:created xsi:type="dcterms:W3CDTF">2018-11-02T05:52:55Z</dcterms:created>
  <dcterms:modified xsi:type="dcterms:W3CDTF">2018-11-07T14:31:53Z</dcterms:modified>
</cp:coreProperties>
</file>